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9" r:id="rId6"/>
    <p:sldId id="273" r:id="rId7"/>
    <p:sldId id="272" r:id="rId8"/>
    <p:sldId id="260" r:id="rId9"/>
    <p:sldId id="261" r:id="rId10"/>
    <p:sldId id="264" r:id="rId11"/>
    <p:sldId id="267" r:id="rId12"/>
    <p:sldId id="263" r:id="rId13"/>
    <p:sldId id="275" r:id="rId14"/>
    <p:sldId id="265" r:id="rId15"/>
    <p:sldId id="268" r:id="rId16"/>
    <p:sldId id="271" r:id="rId17"/>
    <p:sldId id="266" r:id="rId18"/>
    <p:sldId id="278" r:id="rId19"/>
    <p:sldId id="276" r:id="rId20"/>
    <p:sldId id="269" r:id="rId21"/>
    <p:sldId id="270" r:id="rId22"/>
    <p:sldId id="279" r:id="rId23"/>
  </p:sldIdLst>
  <p:sldSz cx="12192000" cy="6858000"/>
  <p:notesSz cx="6858000" cy="9144000"/>
  <p:embeddedFontLst>
    <p:embeddedFont>
      <p:font typeface="SimSun" panose="02010600030101010101" pitchFamily="2" charset="-122"/>
      <p:regular r:id="rId27"/>
    </p:embeddedFont>
    <p:embeddedFont>
      <p:font typeface="Microsoft YaHei" panose="020B0503020204020204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511"/>
    <a:srgbClr val="672612"/>
    <a:srgbClr val="48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gs" Target="tags/tag72.xml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 l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5.xml"/><Relationship Id="rId4" Type="http://schemas.openxmlformats.org/officeDocument/2006/relationships/image" Target="../media/image18.png"/><Relationship Id="rId3" Type="http://schemas.openxmlformats.org/officeDocument/2006/relationships/tags" Target="../tags/tag44.xml"/><Relationship Id="rId2" Type="http://schemas.openxmlformats.org/officeDocument/2006/relationships/image" Target="../media/image17.png"/><Relationship Id="rId1" Type="http://schemas.openxmlformats.org/officeDocument/2006/relationships/tags" Target="../tags/tag4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image" Target="../media/image20.png"/><Relationship Id="rId5" Type="http://schemas.openxmlformats.org/officeDocument/2006/relationships/tags" Target="../tags/tag48.xml"/><Relationship Id="rId4" Type="http://schemas.openxmlformats.org/officeDocument/2006/relationships/image" Target="../media/image19.png"/><Relationship Id="rId3" Type="http://schemas.openxmlformats.org/officeDocument/2006/relationships/tags" Target="../tags/tag47.xml"/><Relationship Id="rId2" Type="http://schemas.openxmlformats.org/officeDocument/2006/relationships/image" Target="../media/image17.png"/><Relationship Id="rId1" Type="http://schemas.openxmlformats.org/officeDocument/2006/relationships/tags" Target="../tags/tag4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image" Target="../media/image22.png"/><Relationship Id="rId5" Type="http://schemas.openxmlformats.org/officeDocument/2006/relationships/tags" Target="../tags/tag53.xml"/><Relationship Id="rId4" Type="http://schemas.openxmlformats.org/officeDocument/2006/relationships/image" Target="../media/image21.png"/><Relationship Id="rId3" Type="http://schemas.openxmlformats.org/officeDocument/2006/relationships/tags" Target="../tags/tag52.xml"/><Relationship Id="rId2" Type="http://schemas.openxmlformats.org/officeDocument/2006/relationships/image" Target="../media/image18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57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tags" Target="../tags/tag59.xml"/><Relationship Id="rId4" Type="http://schemas.microsoft.com/office/2007/relationships/media" Target="../media/media4.mp4"/><Relationship Id="rId3" Type="http://schemas.openxmlformats.org/officeDocument/2006/relationships/video" Target="../media/media4.mp4"/><Relationship Id="rId2" Type="http://schemas.openxmlformats.org/officeDocument/2006/relationships/image" Target="../media/image24.png"/><Relationship Id="rId1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26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tags" Target="../tags/tag6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7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image" Target="../media/image8.png"/><Relationship Id="rId7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tags" Target="../tags/tag11.xml"/><Relationship Id="rId4" Type="http://schemas.openxmlformats.org/officeDocument/2006/relationships/image" Target="../media/image6.png"/><Relationship Id="rId3" Type="http://schemas.openxmlformats.org/officeDocument/2006/relationships/tags" Target="../tags/tag10.xml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19.xml"/><Relationship Id="rId2" Type="http://schemas.openxmlformats.org/officeDocument/2006/relationships/image" Target="../media/image10.png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2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34.xml"/><Relationship Id="rId16" Type="http://schemas.openxmlformats.org/officeDocument/2006/relationships/image" Target="../media/image13.png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面向对象程序设计</a:t>
            </a:r>
            <a:r>
              <a:rPr lang="zh-CN" altLang="en-US">
                <a:solidFill>
                  <a:schemeClr val="bg1"/>
                </a:solidFill>
              </a:rPr>
              <a:t>大作业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Unity 3D</a:t>
            </a:r>
            <a:r>
              <a:rPr lang="zh-CN" altLang="en-US">
                <a:solidFill>
                  <a:schemeClr val="bg1"/>
                </a:solidFill>
              </a:rPr>
              <a:t>游戏设计实现：</a:t>
            </a:r>
            <a:r>
              <a:rPr lang="en-US" altLang="zh-CN">
                <a:solidFill>
                  <a:schemeClr val="bg1"/>
                </a:solidFill>
              </a:rPr>
              <a:t>B</a:t>
            </a:r>
            <a:r>
              <a:rPr lang="en-US" altLang="zh-CN">
                <a:solidFill>
                  <a:schemeClr val="bg1"/>
                </a:solidFill>
              </a:rPr>
              <a:t>eyond The LIfe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482725"/>
            <a:ext cx="4554220" cy="52558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二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r>
              <a:rPr lang="zh-CN" altLang="en-US">
                <a:solidFill>
                  <a:schemeClr val="bg1"/>
                </a:solidFill>
              </a:rPr>
              <a:t>类的设计与分析</a:t>
            </a:r>
            <a:r>
              <a:rPr lang="en-US" altLang="zh-CN">
                <a:solidFill>
                  <a:schemeClr val="bg1"/>
                </a:solidFill>
              </a:rPr>
              <a:t>——Dialogue</a:t>
            </a:r>
            <a:r>
              <a:rPr lang="zh-CN" altLang="en-US">
                <a:solidFill>
                  <a:schemeClr val="bg1"/>
                </a:solidFill>
              </a:rPr>
              <a:t>系统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053465" y="2064385"/>
            <a:ext cx="2459990" cy="50419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513455" y="1993900"/>
            <a:ext cx="1322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存储当前对话</a:t>
            </a:r>
            <a:r>
              <a:rPr lang="zh-CN" altLang="en-US">
                <a:solidFill>
                  <a:srgbClr val="672612"/>
                </a:solidFill>
              </a:rPr>
              <a:t>实例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53465" y="4954270"/>
            <a:ext cx="2459990" cy="24003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3728720" y="4677410"/>
            <a:ext cx="15862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检测是否有鼠标输入，跳转到下一个</a:t>
            </a:r>
            <a:r>
              <a:rPr lang="zh-CN" altLang="en-US">
                <a:solidFill>
                  <a:srgbClr val="672612"/>
                </a:solidFill>
              </a:rPr>
              <a:t>句子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1053465" y="5599430"/>
            <a:ext cx="2459990" cy="818515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728720" y="6035040"/>
            <a:ext cx="158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672612"/>
                </a:solidFill>
              </a:rPr>
              <a:t>UI</a:t>
            </a:r>
            <a:r>
              <a:rPr lang="zh-CN" altLang="en-US">
                <a:solidFill>
                  <a:srgbClr val="672612"/>
                </a:solidFill>
              </a:rPr>
              <a:t>显示</a:t>
            </a:r>
            <a:r>
              <a:rPr lang="zh-CN" altLang="en-US">
                <a:solidFill>
                  <a:srgbClr val="672612"/>
                </a:solidFill>
              </a:rPr>
              <a:t>相关</a:t>
            </a:r>
            <a:endParaRPr lang="zh-CN" altLang="en-US">
              <a:solidFill>
                <a:srgbClr val="672612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50890" y="2183130"/>
            <a:ext cx="5974080" cy="35610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——Dialogue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系统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game_dia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40280" y="1605280"/>
            <a:ext cx="6909435" cy="4771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二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en-US">
                <a:solidFill>
                  <a:schemeClr val="bg1"/>
                </a:solidFill>
                <a:sym typeface="+mn-ea"/>
              </a:rPr>
              <a:t>NPC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r>
              <a:rPr lang="zh-CN" altLang="zh-CN">
                <a:solidFill>
                  <a:schemeClr val="bg1"/>
                </a:solidFill>
              </a:rPr>
              <a:t>固定位置</a:t>
            </a:r>
            <a:r>
              <a:rPr lang="en-US" altLang="zh-CN">
                <a:solidFill>
                  <a:schemeClr val="bg1"/>
                </a:solidFill>
              </a:rPr>
              <a:t>NPC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zh-CN" altLang="en-US">
                <a:solidFill>
                  <a:schemeClr val="bg1"/>
                </a:solidFill>
              </a:rPr>
              <a:t>石像人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可移动</a:t>
            </a:r>
            <a:r>
              <a:rPr lang="en-US" altLang="zh-CN">
                <a:solidFill>
                  <a:schemeClr val="bg1"/>
                </a:solidFill>
              </a:rPr>
              <a:t>NPC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zh-CN" altLang="en-US">
                <a:solidFill>
                  <a:schemeClr val="bg1"/>
                </a:solidFill>
              </a:rPr>
              <a:t>幽灵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98535" y="365125"/>
            <a:ext cx="2537460" cy="295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98535" y="3710305"/>
            <a:ext cx="2546985" cy="2679700"/>
          </a:xfrm>
          <a:prstGeom prst="rect">
            <a:avLst/>
          </a:prstGeom>
        </p:spPr>
      </p:pic>
      <p:sp>
        <p:nvSpPr>
          <p:cNvPr id="16" name="圆角矩形标注 15"/>
          <p:cNvSpPr/>
          <p:nvPr>
            <p:custDataLst>
              <p:tags r:id="rId5"/>
            </p:custDataLst>
          </p:nvPr>
        </p:nvSpPr>
        <p:spPr>
          <a:xfrm>
            <a:off x="3748405" y="5408295"/>
            <a:ext cx="3256280" cy="661670"/>
          </a:xfrm>
          <a:prstGeom prst="wedgeRoundRectCallout">
            <a:avLst>
              <a:gd name="adj1" fmla="val -81279"/>
              <a:gd name="adj2" fmla="val -172840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66251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672612"/>
                </a:solidFill>
              </a:rPr>
              <a:t>面向对象：</a:t>
            </a:r>
            <a:r>
              <a:rPr lang="zh-CN" altLang="en-US">
                <a:solidFill>
                  <a:srgbClr val="672612"/>
                </a:solidFill>
              </a:rPr>
              <a:t>继承</a:t>
            </a:r>
            <a:endParaRPr lang="zh-CN" altLang="en-US">
              <a:solidFill>
                <a:srgbClr val="67261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二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en-US">
                <a:solidFill>
                  <a:schemeClr val="bg1"/>
                </a:solidFill>
                <a:sym typeface="+mn-ea"/>
              </a:rPr>
              <a:t>NPC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r>
              <a:rPr lang="zh-CN" altLang="zh-CN">
                <a:solidFill>
                  <a:schemeClr val="bg1"/>
                </a:solidFill>
              </a:rPr>
              <a:t>固定位置</a:t>
            </a:r>
            <a:r>
              <a:rPr lang="en-US" altLang="zh-CN">
                <a:solidFill>
                  <a:schemeClr val="bg1"/>
                </a:solidFill>
              </a:rPr>
              <a:t>NPC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zh-CN" altLang="en-US">
                <a:solidFill>
                  <a:schemeClr val="bg1"/>
                </a:solidFill>
              </a:rPr>
              <a:t>石像人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12555" y="2922270"/>
            <a:ext cx="2537460" cy="295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06035" y="3147695"/>
            <a:ext cx="3498850" cy="2508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6720" y="2724150"/>
            <a:ext cx="4429125" cy="315722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514350" y="4718685"/>
            <a:ext cx="4184015" cy="50419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3239135" y="3540760"/>
            <a:ext cx="132207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判断</a:t>
            </a:r>
            <a:r>
              <a:rPr lang="en-US" altLang="zh-CN">
                <a:solidFill>
                  <a:schemeClr val="bg1"/>
                </a:solidFill>
              </a:rPr>
              <a:t>player</a:t>
            </a:r>
            <a:r>
              <a:rPr lang="zh-CN" altLang="en-US">
                <a:solidFill>
                  <a:schemeClr val="bg1"/>
                </a:solidFill>
              </a:rPr>
              <a:t>是否在视线内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线形标注 1(带强调线) 9"/>
          <p:cNvSpPr/>
          <p:nvPr/>
        </p:nvSpPr>
        <p:spPr>
          <a:xfrm>
            <a:off x="5535295" y="2216785"/>
            <a:ext cx="3069590" cy="611505"/>
          </a:xfrm>
          <a:prstGeom prst="accentCallout1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672612"/>
                </a:solidFill>
              </a:rPr>
              <a:t>“</a:t>
            </a:r>
            <a:r>
              <a:rPr lang="zh-CN" altLang="en-US">
                <a:solidFill>
                  <a:srgbClr val="672612"/>
                </a:solidFill>
              </a:rPr>
              <a:t>视线</a:t>
            </a:r>
            <a:r>
              <a:rPr lang="en-US" altLang="zh-CN">
                <a:solidFill>
                  <a:srgbClr val="672612"/>
                </a:solidFill>
              </a:rPr>
              <a:t>”</a:t>
            </a:r>
            <a:r>
              <a:rPr lang="zh-CN" altLang="en-US">
                <a:solidFill>
                  <a:srgbClr val="672612"/>
                </a:solidFill>
              </a:rPr>
              <a:t>：人为定义的</a:t>
            </a:r>
            <a:r>
              <a:rPr lang="en-US" altLang="zh-CN">
                <a:solidFill>
                  <a:srgbClr val="672612"/>
                </a:solidFill>
              </a:rPr>
              <a:t>Collider</a:t>
            </a:r>
            <a:endParaRPr lang="en-US" altLang="zh-CN">
              <a:solidFill>
                <a:srgbClr val="67261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二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en-US">
                <a:solidFill>
                  <a:schemeClr val="bg1"/>
                </a:solidFill>
                <a:sym typeface="+mn-ea"/>
              </a:rPr>
              <a:t>NPC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可移动</a:t>
            </a:r>
            <a:r>
              <a:rPr lang="en-US" altLang="zh-CN">
                <a:solidFill>
                  <a:schemeClr val="bg1"/>
                </a:solidFill>
              </a:rPr>
              <a:t>NPC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zh-CN" altLang="en-US">
                <a:solidFill>
                  <a:schemeClr val="bg1"/>
                </a:solidFill>
              </a:rPr>
              <a:t>幽灵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还需定义可移动</a:t>
            </a:r>
            <a:r>
              <a:rPr lang="zh-CN" altLang="en-US">
                <a:solidFill>
                  <a:schemeClr val="bg1"/>
                </a:solidFill>
              </a:rPr>
              <a:t>范围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45220" y="575310"/>
            <a:ext cx="2546985" cy="2679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80400" y="3683635"/>
            <a:ext cx="3476625" cy="2493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080" y="2995930"/>
            <a:ext cx="5935345" cy="318135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327150" y="4334510"/>
            <a:ext cx="4184015" cy="66103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4747260" y="3808730"/>
            <a:ext cx="2527300" cy="3854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人为规定的路径与</a:t>
            </a:r>
            <a:r>
              <a:rPr lang="zh-CN" altLang="en-US">
                <a:solidFill>
                  <a:schemeClr val="bg1"/>
                </a:solidFill>
              </a:rPr>
              <a:t>指针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4031615" y="5273040"/>
            <a:ext cx="3051810" cy="6889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(m_CurrentWaypointIndex + 1) % waypoints.Length;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en-US">
                <a:solidFill>
                  <a:schemeClr val="bg1"/>
                </a:solidFill>
                <a:sym typeface="+mn-ea"/>
              </a:rPr>
              <a:t>NPC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game_ghos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65195" y="1402080"/>
            <a:ext cx="4572000" cy="477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角色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控制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035" y="1759585"/>
            <a:ext cx="6584950" cy="4615180"/>
          </a:xfrm>
          <a:prstGeom prst="rect">
            <a:avLst/>
          </a:prstGeom>
        </p:spPr>
      </p:pic>
      <p:pic>
        <p:nvPicPr>
          <p:cNvPr id="5" name="game_move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37095" y="1514475"/>
            <a:ext cx="45720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——GameEnding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Caught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Restart--&gt; </a:t>
            </a:r>
            <a:r>
              <a:rPr lang="zh-CN" altLang="en-US">
                <a:solidFill>
                  <a:schemeClr val="bg1"/>
                </a:solidFill>
              </a:rPr>
              <a:t>重新加载当前关卡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Quit--&gt; </a:t>
            </a:r>
            <a:r>
              <a:rPr lang="zh-CN" altLang="en-US">
                <a:solidFill>
                  <a:schemeClr val="bg1"/>
                </a:solidFill>
              </a:rPr>
              <a:t>回到主菜单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endParaRPr lang="en-US" altLang="zh-CN">
              <a:solidFill>
                <a:schemeClr val="bg1"/>
              </a:solidFill>
            </a:endParaRPr>
          </a:p>
          <a:p>
            <a:pPr lvl="0"/>
            <a:r>
              <a:rPr lang="en-US" altLang="zh-CN">
                <a:solidFill>
                  <a:schemeClr val="bg1"/>
                </a:solidFill>
              </a:rPr>
              <a:t>Success: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加载下一关卡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——GameEnding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254125"/>
            <a:ext cx="8067675" cy="549529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063625" y="2658110"/>
            <a:ext cx="4497070" cy="50419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816600" y="2726055"/>
            <a:ext cx="180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两种结局的</a:t>
            </a:r>
            <a:r>
              <a:rPr lang="zh-CN" altLang="en-US">
                <a:solidFill>
                  <a:srgbClr val="672612"/>
                </a:solidFill>
              </a:rPr>
              <a:t>画布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063625" y="3162300"/>
            <a:ext cx="4497070" cy="436245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816600" y="3230245"/>
            <a:ext cx="180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两种结局的</a:t>
            </a:r>
            <a:r>
              <a:rPr lang="zh-CN" altLang="en-US">
                <a:solidFill>
                  <a:srgbClr val="672612"/>
                </a:solidFill>
              </a:rPr>
              <a:t>音效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995045" y="4749165"/>
            <a:ext cx="4497070" cy="436245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943600" y="4644390"/>
            <a:ext cx="1801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672612"/>
                </a:solidFill>
              </a:rPr>
              <a:t>Player</a:t>
            </a:r>
            <a:r>
              <a:rPr lang="zh-CN" altLang="en-US">
                <a:solidFill>
                  <a:srgbClr val="672612"/>
                </a:solidFill>
              </a:rPr>
              <a:t>到达</a:t>
            </a:r>
            <a:r>
              <a:rPr lang="zh-CN" altLang="en-US">
                <a:solidFill>
                  <a:srgbClr val="672612"/>
                </a:solidFill>
              </a:rPr>
              <a:t>出口；</a:t>
            </a:r>
            <a:endParaRPr lang="zh-CN" altLang="en-US">
              <a:solidFill>
                <a:srgbClr val="672612"/>
              </a:solidFill>
            </a:endParaRPr>
          </a:p>
          <a:p>
            <a:r>
              <a:rPr lang="en-US" altLang="zh-CN">
                <a:solidFill>
                  <a:srgbClr val="672612"/>
                </a:solidFill>
              </a:rPr>
              <a:t>Player</a:t>
            </a:r>
            <a:r>
              <a:rPr lang="zh-CN" altLang="en-US">
                <a:solidFill>
                  <a:srgbClr val="672612"/>
                </a:solidFill>
              </a:rPr>
              <a:t>被</a:t>
            </a:r>
            <a:r>
              <a:rPr lang="en-US" altLang="zh-CN">
                <a:solidFill>
                  <a:srgbClr val="672612"/>
                </a:solidFill>
              </a:rPr>
              <a:t>caught</a:t>
            </a:r>
            <a:endParaRPr lang="en-US" altLang="zh-CN">
              <a:solidFill>
                <a:srgbClr val="672612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995045" y="5424805"/>
            <a:ext cx="7700010" cy="436245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曲线连接符 12"/>
          <p:cNvCxnSpPr>
            <a:stCxn id="10" idx="3"/>
            <a:endCxn id="11" idx="3"/>
          </p:cNvCxnSpPr>
          <p:nvPr/>
        </p:nvCxnSpPr>
        <p:spPr>
          <a:xfrm>
            <a:off x="7745095" y="4966970"/>
            <a:ext cx="949960" cy="676275"/>
          </a:xfrm>
          <a:prstGeom prst="curvedConnector3">
            <a:avLst>
              <a:gd name="adj1" fmla="val 1127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995045" y="5861050"/>
            <a:ext cx="4496435" cy="54356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5943600" y="5996305"/>
            <a:ext cx="247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被</a:t>
            </a:r>
            <a:r>
              <a:rPr lang="en-US" altLang="zh-CN">
                <a:solidFill>
                  <a:srgbClr val="672612"/>
                </a:solidFill>
              </a:rPr>
              <a:t>caught</a:t>
            </a:r>
            <a:r>
              <a:rPr lang="zh-CN" altLang="en-US">
                <a:solidFill>
                  <a:srgbClr val="672612"/>
                </a:solidFill>
              </a:rPr>
              <a:t>后的两个</a:t>
            </a:r>
            <a:r>
              <a:rPr lang="zh-CN" altLang="en-US">
                <a:solidFill>
                  <a:srgbClr val="672612"/>
                </a:solidFill>
              </a:rPr>
              <a:t>选项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16" name="圆角矩形标注 15"/>
          <p:cNvSpPr/>
          <p:nvPr>
            <p:custDataLst>
              <p:tags r:id="rId12"/>
            </p:custDataLst>
          </p:nvPr>
        </p:nvSpPr>
        <p:spPr>
          <a:xfrm>
            <a:off x="7874000" y="2280285"/>
            <a:ext cx="4079240" cy="1026795"/>
          </a:xfrm>
          <a:prstGeom prst="wedgeRoundRectCallout">
            <a:avLst>
              <a:gd name="adj1" fmla="val -40074"/>
              <a:gd name="adj2" fmla="val 203262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66251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672612"/>
                </a:solidFill>
              </a:rPr>
              <a:t>面向对象：多态</a:t>
            </a:r>
            <a:br>
              <a:rPr lang="zh-CN" altLang="en-US">
                <a:solidFill>
                  <a:srgbClr val="672612"/>
                </a:solidFill>
              </a:rPr>
            </a:br>
            <a:r>
              <a:rPr lang="zh-CN" altLang="en-US">
                <a:solidFill>
                  <a:srgbClr val="672612"/>
                </a:solidFill>
              </a:rPr>
              <a:t>运行时才可动态确定</a:t>
            </a:r>
            <a:r>
              <a:rPr lang="en-US" altLang="zh-CN">
                <a:solidFill>
                  <a:srgbClr val="672612"/>
                </a:solidFill>
              </a:rPr>
              <a:t>display</a:t>
            </a:r>
            <a:r>
              <a:rPr lang="zh-CN" altLang="en-US">
                <a:solidFill>
                  <a:srgbClr val="672612"/>
                </a:solidFill>
              </a:rPr>
              <a:t>何种</a:t>
            </a:r>
            <a:r>
              <a:rPr lang="zh-CN" altLang="en-US">
                <a:solidFill>
                  <a:srgbClr val="672612"/>
                </a:solidFill>
              </a:rPr>
              <a:t>画布</a:t>
            </a:r>
            <a:endParaRPr lang="zh-CN" altLang="en-US">
              <a:solidFill>
                <a:srgbClr val="67261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——GameEnding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game_caugh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35505" y="1541780"/>
            <a:ext cx="7150100" cy="49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一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r>
              <a:rPr lang="zh-CN" altLang="en-US">
                <a:solidFill>
                  <a:schemeClr val="bg1"/>
                </a:solidFill>
              </a:rPr>
              <a:t>游戏整体介绍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故事线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玩法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ln>
            <a:solidFill>
              <a:schemeClr val="bg1"/>
            </a:solidFill>
          </a:ln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当你一觉醒来，却被告知</a:t>
            </a:r>
            <a:r>
              <a:rPr lang="zh-CN" altLang="en-US">
                <a:solidFill>
                  <a:schemeClr val="bg1"/>
                </a:solidFill>
              </a:rPr>
              <a:t>你已经嗝屁了</a:t>
            </a:r>
            <a:r>
              <a:rPr lang="en-US" altLang="zh-CN">
                <a:solidFill>
                  <a:schemeClr val="bg1"/>
                </a:solidFill>
              </a:rPr>
              <a:t>……</a:t>
            </a:r>
            <a:endParaRPr lang="en-US" altLang="zh-CN">
              <a:solidFill>
                <a:schemeClr val="bg1"/>
              </a:solidFill>
            </a:endParaRPr>
          </a:p>
          <a:p>
            <a:pPr lvl="0"/>
            <a:r>
              <a:rPr lang="zh-CN" altLang="en-US">
                <a:solidFill>
                  <a:schemeClr val="bg1"/>
                </a:solidFill>
              </a:rPr>
              <a:t>每个关卡是一个关于死亡的切入点：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Level 0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Intro</a:t>
            </a:r>
            <a:r>
              <a:rPr lang="zh-CN" altLang="en-US">
                <a:solidFill>
                  <a:schemeClr val="bg1"/>
                </a:solidFill>
              </a:rPr>
              <a:t>关卡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Done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Level 1</a:t>
            </a:r>
            <a:r>
              <a:rPr lang="zh-CN" altLang="en-US">
                <a:solidFill>
                  <a:schemeClr val="bg1"/>
                </a:solidFill>
              </a:rPr>
              <a:t>：宗教与死亡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Doing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Level 2</a:t>
            </a:r>
            <a:r>
              <a:rPr lang="zh-CN" altLang="en-US">
                <a:solidFill>
                  <a:schemeClr val="bg1"/>
                </a:solidFill>
              </a:rPr>
              <a:t>：生命长短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Level 3</a:t>
            </a:r>
            <a:r>
              <a:rPr lang="zh-CN" altLang="en-US">
                <a:solidFill>
                  <a:schemeClr val="bg1"/>
                </a:solidFill>
              </a:rPr>
              <a:t>：生命的自我剥夺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Level 4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生命与意识形态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Level 5</a:t>
            </a:r>
            <a:r>
              <a:rPr lang="zh-CN" altLang="en-US">
                <a:solidFill>
                  <a:schemeClr val="bg1"/>
                </a:solidFill>
              </a:rPr>
              <a:t>：存在与人生意义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ln>
            <a:solidFill>
              <a:schemeClr val="bg1"/>
            </a:solidFill>
          </a:ln>
        </p:spPr>
        <p:txBody>
          <a:bodyPr/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角色与环境的互动：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en-US" altLang="zh-CN" sz="2800">
                <a:solidFill>
                  <a:schemeClr val="bg1"/>
                </a:solidFill>
                <a:sym typeface="+mn-ea"/>
              </a:rPr>
              <a:t>NPC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互动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 sz="2800">
                <a:solidFill>
                  <a:schemeClr val="bg1"/>
                </a:solidFill>
                <a:sym typeface="+mn-ea"/>
              </a:rPr>
              <a:t>物体互动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 sz="2800">
                <a:solidFill>
                  <a:schemeClr val="bg1"/>
                </a:solidFill>
                <a:sym typeface="+mn-ea"/>
              </a:rPr>
              <a:t>躲避敌人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三</a:t>
            </a:r>
            <a:r>
              <a:rPr lang="en-US" altLang="zh-CN">
                <a:solidFill>
                  <a:schemeClr val="bg1"/>
                </a:solidFill>
              </a:rPr>
              <a:t>. TODO LIST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>
                <a:solidFill>
                  <a:schemeClr val="bg1"/>
                </a:solidFill>
              </a:rPr>
              <a:t>多样性：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多结局：用户选项影响</a:t>
            </a:r>
            <a:r>
              <a:rPr lang="zh-CN" altLang="en-US">
                <a:solidFill>
                  <a:schemeClr val="bg1"/>
                </a:solidFill>
              </a:rPr>
              <a:t>走向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增加物品栏</a:t>
            </a:r>
            <a:r>
              <a:rPr lang="zh-CN" altLang="en-US">
                <a:solidFill>
                  <a:schemeClr val="bg1"/>
                </a:solidFill>
              </a:rPr>
              <a:t>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加入</a:t>
            </a:r>
            <a:r>
              <a:rPr lang="zh-CN" altLang="en-US">
                <a:solidFill>
                  <a:schemeClr val="bg1"/>
                </a:solidFill>
              </a:rPr>
              <a:t>解谜逻辑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给用户更多</a:t>
            </a:r>
            <a:r>
              <a:rPr lang="zh-CN" altLang="en-US">
                <a:solidFill>
                  <a:schemeClr val="bg1"/>
                </a:solidFill>
              </a:rPr>
              <a:t>提示：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提示操作方式，</a:t>
            </a:r>
            <a:r>
              <a:rPr lang="zh-CN" altLang="en-US">
                <a:solidFill>
                  <a:schemeClr val="bg1"/>
                </a:solidFill>
              </a:rPr>
              <a:t>如需避开何种</a:t>
            </a:r>
            <a:r>
              <a:rPr lang="en-US" altLang="zh-CN">
                <a:solidFill>
                  <a:schemeClr val="bg1"/>
                </a:solidFill>
              </a:rPr>
              <a:t>NPC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可交互对象提示可交互：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鼠标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Hover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事件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游戏存档使用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JSON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固化：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目前使用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Unity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内置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PlayerPref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，存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Bug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支持更多</a:t>
            </a:r>
            <a:r>
              <a:rPr lang="en-US" altLang="zh-CN">
                <a:solidFill>
                  <a:schemeClr val="bg1"/>
                </a:solidFill>
              </a:rPr>
              <a:t>Level</a:t>
            </a:r>
            <a:r>
              <a:rPr lang="zh-CN" altLang="en-US">
                <a:solidFill>
                  <a:schemeClr val="bg1"/>
                </a:solidFill>
              </a:rPr>
              <a:t>：欢迎大家和我一起开发</a:t>
            </a:r>
            <a:r>
              <a:rPr lang="en-US" altLang="zh-CN">
                <a:solidFill>
                  <a:schemeClr val="bg1"/>
                </a:solidFill>
              </a:rPr>
              <a:t> :D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https://github.com/Cassie-Lim/Beyond-the-Life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67320" y="3429000"/>
            <a:ext cx="4176395" cy="21634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二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r>
              <a:rPr lang="zh-CN" altLang="en-US">
                <a:solidFill>
                  <a:schemeClr val="bg1"/>
                </a:solidFill>
              </a:rPr>
              <a:t>类的设计与分析</a:t>
            </a:r>
            <a:r>
              <a:rPr lang="en-US" altLang="zh-CN">
                <a:solidFill>
                  <a:schemeClr val="bg1"/>
                </a:solidFill>
              </a:rPr>
              <a:t>——G</a:t>
            </a:r>
            <a:r>
              <a:rPr lang="en-US" altLang="zh-CN">
                <a:solidFill>
                  <a:schemeClr val="bg1"/>
                </a:solidFill>
              </a:rPr>
              <a:t>ameManager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Manage</a:t>
            </a:r>
            <a:r>
              <a:rPr lang="zh-CN" altLang="en-US">
                <a:solidFill>
                  <a:schemeClr val="bg1"/>
                </a:solidFill>
              </a:rPr>
              <a:t>什么？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对象：</a:t>
            </a:r>
            <a:r>
              <a:rPr lang="en-US" altLang="zh-CN">
                <a:solidFill>
                  <a:schemeClr val="bg1"/>
                </a:solidFill>
              </a:rPr>
              <a:t>Menu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Level</a:t>
            </a:r>
            <a:r>
              <a:rPr lang="en-US" altLang="zh-CN">
                <a:solidFill>
                  <a:schemeClr val="bg1"/>
                </a:solidFill>
              </a:rPr>
              <a:t>s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操作：存储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恢复游戏进度</a:t>
            </a:r>
            <a:br>
              <a:rPr lang="zh-CN" altLang="en-US">
                <a:solidFill>
                  <a:schemeClr val="bg1"/>
                </a:solidFill>
              </a:rPr>
            </a:br>
            <a:r>
              <a:rPr lang="en-US" altLang="zh-CN">
                <a:solidFill>
                  <a:schemeClr val="bg1"/>
                </a:solidFill>
              </a:rPr>
              <a:t>Gamestate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Player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NPC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positions/orientation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8431530" y="140335"/>
            <a:ext cx="3030220" cy="492760"/>
          </a:xfrm>
          <a:prstGeom prst="wedgeRoundRectCallout">
            <a:avLst>
              <a:gd name="adj1" fmla="val -37279"/>
              <a:gd name="adj2" fmla="val 8479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672612"/>
                </a:solidFill>
              </a:rPr>
              <a:t>生命周期应贯穿整个游戏</a:t>
            </a:r>
            <a:endParaRPr lang="zh-CN" altLang="en-US">
              <a:solidFill>
                <a:srgbClr val="67261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9935" y="3824605"/>
            <a:ext cx="4991100" cy="2813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25565" y="1277620"/>
            <a:ext cx="4907915" cy="52419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43040" y="3639185"/>
            <a:ext cx="2968625" cy="61214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639300" y="3683000"/>
            <a:ext cx="929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初始化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543040" y="4251325"/>
            <a:ext cx="2968625" cy="61214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543040" y="4863465"/>
            <a:ext cx="2968625" cy="35814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543040" y="5221605"/>
            <a:ext cx="2968625" cy="955675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9639300" y="4314825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存</a:t>
            </a:r>
            <a:r>
              <a:rPr lang="en-US" altLang="zh-CN">
                <a:solidFill>
                  <a:srgbClr val="672612"/>
                </a:solidFill>
              </a:rPr>
              <a:t>/</a:t>
            </a:r>
            <a:r>
              <a:rPr lang="zh-CN" altLang="en-US">
                <a:solidFill>
                  <a:srgbClr val="672612"/>
                </a:solidFill>
              </a:rPr>
              <a:t>取游戏进度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9639300" y="4853305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新</a:t>
            </a:r>
            <a:r>
              <a:rPr lang="zh-CN" altLang="en-US">
                <a:solidFill>
                  <a:srgbClr val="672612"/>
                </a:solidFill>
              </a:rPr>
              <a:t>游戏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9687560" y="5255260"/>
            <a:ext cx="1645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根据</a:t>
            </a:r>
            <a:r>
              <a:rPr lang="en-US" altLang="zh-CN">
                <a:solidFill>
                  <a:srgbClr val="672612"/>
                </a:solidFill>
              </a:rPr>
              <a:t>mode</a:t>
            </a:r>
            <a:r>
              <a:rPr lang="zh-CN" altLang="en-US">
                <a:solidFill>
                  <a:srgbClr val="672612"/>
                </a:solidFill>
              </a:rPr>
              <a:t>判断是否需要恢复</a:t>
            </a:r>
            <a:r>
              <a:rPr lang="en-US" altLang="zh-CN">
                <a:solidFill>
                  <a:srgbClr val="672612"/>
                </a:solidFill>
              </a:rPr>
              <a:t> player</a:t>
            </a:r>
            <a:r>
              <a:rPr lang="zh-CN" altLang="en-US">
                <a:solidFill>
                  <a:srgbClr val="672612"/>
                </a:solidFill>
              </a:rPr>
              <a:t>数据</a:t>
            </a:r>
            <a:endParaRPr lang="zh-CN" altLang="en-US">
              <a:solidFill>
                <a:srgbClr val="67261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——GameManager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p>
            <a:r>
              <a:rPr lang="en-US" altLang="zh-CN">
                <a:solidFill>
                  <a:schemeClr val="bg1"/>
                </a:solidFill>
              </a:rPr>
              <a:t>Load Scene</a:t>
            </a:r>
            <a:r>
              <a:rPr lang="zh-CN" altLang="en-US">
                <a:solidFill>
                  <a:schemeClr val="bg1"/>
                </a:solidFill>
              </a:rPr>
              <a:t>后的</a:t>
            </a:r>
            <a:r>
              <a:rPr lang="zh-CN" altLang="en-US">
                <a:solidFill>
                  <a:schemeClr val="bg1"/>
                </a:solidFill>
              </a:rPr>
              <a:t>初始化：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加载</a:t>
            </a:r>
            <a:r>
              <a:rPr lang="en-US" altLang="zh-CN">
                <a:solidFill>
                  <a:schemeClr val="bg1"/>
                </a:solidFill>
              </a:rPr>
              <a:t>UI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加载</a:t>
            </a:r>
            <a:r>
              <a:rPr lang="en-US" altLang="zh-CN">
                <a:solidFill>
                  <a:schemeClr val="bg1"/>
                </a:solidFill>
              </a:rPr>
              <a:t>Intro</a:t>
            </a:r>
            <a:r>
              <a:rPr lang="zh-CN" altLang="en-US">
                <a:solidFill>
                  <a:schemeClr val="bg1"/>
                </a:solidFill>
              </a:rPr>
              <a:t>视频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加载</a:t>
            </a:r>
            <a:r>
              <a:rPr lang="zh-CN" altLang="en-US">
                <a:solidFill>
                  <a:schemeClr val="bg1"/>
                </a:solidFill>
              </a:rPr>
              <a:t>音效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加载</a:t>
            </a:r>
            <a:r>
              <a:rPr lang="zh-CN" altLang="en-US">
                <a:solidFill>
                  <a:schemeClr val="bg1"/>
                </a:solidFill>
              </a:rPr>
              <a:t>游戏场景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加载</a:t>
            </a:r>
            <a:r>
              <a:rPr lang="zh-CN" altLang="en-US">
                <a:solidFill>
                  <a:schemeClr val="bg1"/>
                </a:solidFill>
              </a:rPr>
              <a:t>角色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——GameManager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game_trailo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72005" y="1605280"/>
            <a:ext cx="7602855" cy="4855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——L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evel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8480" y="4542155"/>
            <a:ext cx="4125595" cy="1844675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8975" y="1539240"/>
            <a:ext cx="3974465" cy="26142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24650" y="1457325"/>
            <a:ext cx="4051300" cy="223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33540" y="3924935"/>
            <a:ext cx="4042410" cy="24618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84600" y="2085975"/>
            <a:ext cx="2360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Shared across levels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688975" y="2385695"/>
            <a:ext cx="2968625" cy="164020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3784600" y="2849245"/>
            <a:ext cx="2360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D</a:t>
            </a:r>
            <a:r>
              <a:rPr lang="en-US" altLang="zh-CN">
                <a:solidFill>
                  <a:schemeClr val="bg1"/>
                </a:solidFill>
              </a:rPr>
              <a:t>iff. between levels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6567170" y="1278255"/>
            <a:ext cx="4427855" cy="529399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8634730" y="752475"/>
            <a:ext cx="2360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Level0</a:t>
            </a:r>
            <a:r>
              <a:rPr lang="zh-CN" altLang="en-US">
                <a:solidFill>
                  <a:schemeClr val="bg1"/>
                </a:solidFill>
              </a:rPr>
              <a:t>示例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二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r>
              <a:rPr lang="zh-CN" altLang="en-US">
                <a:solidFill>
                  <a:schemeClr val="bg1"/>
                </a:solidFill>
              </a:rPr>
              <a:t>类的设计与分析</a:t>
            </a:r>
            <a:r>
              <a:rPr lang="en-US" altLang="zh-CN">
                <a:solidFill>
                  <a:schemeClr val="bg1"/>
                </a:solidFill>
              </a:rPr>
              <a:t>——Dialogue</a:t>
            </a:r>
            <a:r>
              <a:rPr lang="zh-CN" altLang="en-US">
                <a:solidFill>
                  <a:schemeClr val="bg1"/>
                </a:solidFill>
              </a:rPr>
              <a:t>系统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17174"/>
          <a:stretch>
            <a:fillRect/>
          </a:stretch>
        </p:blipFill>
        <p:spPr>
          <a:xfrm>
            <a:off x="2044700" y="1617345"/>
            <a:ext cx="7579360" cy="4749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25015" y="3199765"/>
            <a:ext cx="891540" cy="309562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类的设计与分析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——Dialogue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系统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2692400"/>
            <a:ext cx="4265930" cy="2472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91835" y="3251835"/>
            <a:ext cx="6130290" cy="18243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471295"/>
            <a:ext cx="5276850" cy="5060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二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r>
              <a:rPr lang="zh-CN" altLang="en-US">
                <a:solidFill>
                  <a:schemeClr val="bg1"/>
                </a:solidFill>
              </a:rPr>
              <a:t>类的设计与分析</a:t>
            </a:r>
            <a:r>
              <a:rPr lang="en-US" altLang="zh-CN">
                <a:solidFill>
                  <a:schemeClr val="bg1"/>
                </a:solidFill>
              </a:rPr>
              <a:t>——Dialogue</a:t>
            </a:r>
            <a:r>
              <a:rPr lang="zh-CN" altLang="en-US">
                <a:solidFill>
                  <a:schemeClr val="bg1"/>
                </a:solidFill>
              </a:rPr>
              <a:t>系统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975360" y="2066290"/>
            <a:ext cx="2459990" cy="328295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572510" y="1820545"/>
            <a:ext cx="231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有的对话只交互</a:t>
            </a:r>
            <a:r>
              <a:rPr lang="zh-CN" altLang="en-US">
                <a:solidFill>
                  <a:srgbClr val="672612"/>
                </a:solidFill>
              </a:rPr>
              <a:t>一次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053465" y="5599430"/>
            <a:ext cx="2459990" cy="818515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3728720" y="6035040"/>
            <a:ext cx="158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672612"/>
                </a:solidFill>
              </a:rPr>
              <a:t>UI</a:t>
            </a:r>
            <a:r>
              <a:rPr lang="zh-CN" altLang="en-US">
                <a:solidFill>
                  <a:srgbClr val="672612"/>
                </a:solidFill>
              </a:rPr>
              <a:t>显示</a:t>
            </a:r>
            <a:r>
              <a:rPr lang="zh-CN" altLang="en-US">
                <a:solidFill>
                  <a:srgbClr val="672612"/>
                </a:solidFill>
              </a:rPr>
              <a:t>相关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75360" y="2394585"/>
            <a:ext cx="2459990" cy="24003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3572510" y="2188845"/>
            <a:ext cx="2312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指针指向当前对话段</a:t>
            </a:r>
            <a:r>
              <a:rPr lang="zh-CN" altLang="en-US">
                <a:solidFill>
                  <a:srgbClr val="672612"/>
                </a:solidFill>
              </a:rPr>
              <a:t>的句子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053465" y="4563110"/>
            <a:ext cx="2459990" cy="24003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3796665" y="4434840"/>
            <a:ext cx="2007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检测输入，判断对话</a:t>
            </a:r>
            <a:r>
              <a:rPr lang="zh-CN" altLang="en-US">
                <a:solidFill>
                  <a:srgbClr val="672612"/>
                </a:solidFill>
              </a:rPr>
              <a:t>状态</a:t>
            </a:r>
            <a:endParaRPr lang="zh-CN" altLang="en-US">
              <a:solidFill>
                <a:srgbClr val="672612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975360" y="2799715"/>
            <a:ext cx="2459990" cy="240030"/>
          </a:xfrm>
          <a:prstGeom prst="rect">
            <a:avLst/>
          </a:prstGeom>
          <a:ln w="38100">
            <a:solidFill>
              <a:srgbClr val="67261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640455" y="2834640"/>
            <a:ext cx="231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72612"/>
                </a:solidFill>
              </a:rPr>
              <a:t>记录是否在进行</a:t>
            </a:r>
            <a:r>
              <a:rPr lang="zh-CN" altLang="en-US">
                <a:solidFill>
                  <a:srgbClr val="672612"/>
                </a:solidFill>
              </a:rPr>
              <a:t>对话</a:t>
            </a:r>
            <a:endParaRPr lang="zh-CN" altLang="en-US">
              <a:solidFill>
                <a:srgbClr val="672612"/>
              </a:solidFill>
            </a:endParaRPr>
          </a:p>
        </p:txBody>
      </p:sp>
      <p:cxnSp>
        <p:nvCxnSpPr>
          <p:cNvPr id="18" name="肘形连接符 17"/>
          <p:cNvCxnSpPr>
            <a:stCxn id="7" idx="3"/>
          </p:cNvCxnSpPr>
          <p:nvPr/>
        </p:nvCxnSpPr>
        <p:spPr>
          <a:xfrm flipH="1">
            <a:off x="2651760" y="4683125"/>
            <a:ext cx="861695" cy="243840"/>
          </a:xfrm>
          <a:prstGeom prst="bentConnector3">
            <a:avLst>
              <a:gd name="adj1" fmla="val -276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>
            <p:custDataLst>
              <p:tags r:id="rId13"/>
            </p:custDataLst>
          </p:nvPr>
        </p:nvCxnSpPr>
        <p:spPr>
          <a:xfrm rot="10800000" flipV="1">
            <a:off x="2710180" y="4802505"/>
            <a:ext cx="1017905" cy="379095"/>
          </a:xfrm>
          <a:prstGeom prst="bentConnector3">
            <a:avLst>
              <a:gd name="adj1" fmla="val -299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肘形连接符 19"/>
          <p:cNvCxnSpPr/>
          <p:nvPr>
            <p:custDataLst>
              <p:tags r:id="rId14"/>
            </p:custDataLst>
          </p:nvPr>
        </p:nvCxnSpPr>
        <p:spPr>
          <a:xfrm rot="10800000" flipV="1">
            <a:off x="2710815" y="5012055"/>
            <a:ext cx="1017905" cy="379095"/>
          </a:xfrm>
          <a:prstGeom prst="bentConnector3">
            <a:avLst>
              <a:gd name="adj1" fmla="val -299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2" name="内容占位符 21"/>
          <p:cNvPicPr>
            <a:picLocks noChangeAspect="1"/>
          </p:cNvPicPr>
          <p:nvPr>
            <p:ph idx="1"/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894830" y="1456055"/>
            <a:ext cx="4164965" cy="5076190"/>
          </a:xfrm>
          <a:prstGeom prst="rect">
            <a:avLst/>
          </a:prstGeom>
        </p:spPr>
      </p:pic>
      <p:sp>
        <p:nvSpPr>
          <p:cNvPr id="23" name="圆角矩形标注 22"/>
          <p:cNvSpPr/>
          <p:nvPr>
            <p:custDataLst>
              <p:tags r:id="rId17"/>
            </p:custDataLst>
          </p:nvPr>
        </p:nvSpPr>
        <p:spPr>
          <a:xfrm>
            <a:off x="4767580" y="3491230"/>
            <a:ext cx="1991995" cy="661670"/>
          </a:xfrm>
          <a:prstGeom prst="wedgeRoundRectCallout">
            <a:avLst>
              <a:gd name="adj1" fmla="val -78594"/>
              <a:gd name="adj2" fmla="val -2577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66251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672612"/>
                </a:solidFill>
              </a:rPr>
              <a:t>面向对象：封装</a:t>
            </a:r>
            <a:endParaRPr lang="zh-CN" altLang="en-US">
              <a:solidFill>
                <a:srgbClr val="672612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commondata" val="eyJoZGlkIjoiMmZmZWZhYzU3NDc3NTVhZGM5NjlkZjIwNmM1OTgwOWU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1332</Words>
  <Application>WPS 演示</Application>
  <PresentationFormat>宽屏</PresentationFormat>
  <Paragraphs>162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Calibri</vt:lpstr>
      <vt:lpstr>Arial Unicode MS</vt:lpstr>
      <vt:lpstr>WPS</vt:lpstr>
      <vt:lpstr>面向对象程序设计大作业</vt:lpstr>
      <vt:lpstr>一. 游戏整体介绍——故事线&amp;玩法</vt:lpstr>
      <vt:lpstr>二. 类的设计与分析——GameManager</vt:lpstr>
      <vt:lpstr>二. 类的设计与分析——GameManager</vt:lpstr>
      <vt:lpstr>二. 类的设计与分析——GameManager</vt:lpstr>
      <vt:lpstr>二. 类的设计与分析——Level</vt:lpstr>
      <vt:lpstr>二. 类的设计与分析——Dialogue系统</vt:lpstr>
      <vt:lpstr>二. 类的设计与分析——Dialogue系统</vt:lpstr>
      <vt:lpstr>二. 类的设计与分析——Dialogue系统</vt:lpstr>
      <vt:lpstr>二. 类的设计与分析——Dialogue系统</vt:lpstr>
      <vt:lpstr>二. 类的设计与分析——Dialogue系统</vt:lpstr>
      <vt:lpstr>二. 类的设计与分析——NPC类</vt:lpstr>
      <vt:lpstr>二. 类的设计与分析——NPC类</vt:lpstr>
      <vt:lpstr>二. 类的设计与分析——NPC类</vt:lpstr>
      <vt:lpstr>二. 类的设计与分析——NPC类</vt:lpstr>
      <vt:lpstr>二. 类的设计与分析——角色控制</vt:lpstr>
      <vt:lpstr>二. 类的设计与分析——GameEnding类</vt:lpstr>
      <vt:lpstr>二. 类的设计与分析——GameEnding类</vt:lpstr>
      <vt:lpstr>二. 类的设计与分析——GameEnding类</vt:lpstr>
      <vt:lpstr>三. TODO LIST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企业用户_371590905</cp:lastModifiedBy>
  <cp:revision>71</cp:revision>
  <dcterms:created xsi:type="dcterms:W3CDTF">2023-08-09T12:44:00Z</dcterms:created>
  <dcterms:modified xsi:type="dcterms:W3CDTF">2023-12-29T07:06:50Z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2052-12.1.0.16120</vt:lpwstr>
  </property>
</Properties>
</file>